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4.png" ContentType="image/png"/>
  <Override PartName="/ppt/media/image1.png" ContentType="image/png"/>
  <Override PartName="/ppt/media/image3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904BC56-94C6-43CB-A4D5-C5385B9B378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4" name="Google Shape;89;p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3D03030-B038-4BBE-A9A2-3DD75862DE0D}" type="slidenum">
              <a:rPr b="0" lang="sk-SK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95280" y="39780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1504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4140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78788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9528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54140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78788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9600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9600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95280" y="380880"/>
            <a:ext cx="96008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9600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1504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95280" y="39780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1504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4140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787880" y="18288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9528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54140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787880" y="3978000"/>
            <a:ext cx="309132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9600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95280" y="380880"/>
            <a:ext cx="96008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15040" y="39780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15040" y="1828800"/>
            <a:ext cx="4685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95280" y="3978000"/>
            <a:ext cx="9600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5;p9" hidden="1"/>
          <p:cNvSpPr/>
          <p:nvPr/>
        </p:nvSpPr>
        <p:spPr>
          <a:xfrm>
            <a:off x="0" y="6257160"/>
            <a:ext cx="12191760" cy="543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66680" y="2606040"/>
            <a:ext cx="10058040" cy="274284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en-US" sz="6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19;p10"/>
          <p:cNvSpPr/>
          <p:nvPr/>
        </p:nvSpPr>
        <p:spPr>
          <a:xfrm>
            <a:off x="0" y="5888880"/>
            <a:ext cx="12191760" cy="10944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algn="t" blurRad="25560" dir="5400000" dist="25560" rotWithShape="0">
              <a:schemeClr val="l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5;p9"/>
          <p:cNvSpPr/>
          <p:nvPr/>
        </p:nvSpPr>
        <p:spPr>
          <a:xfrm>
            <a:off x="0" y="6257160"/>
            <a:ext cx="12191760" cy="543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95280" y="380880"/>
            <a:ext cx="9600840" cy="114264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95280" y="1828800"/>
            <a:ext cx="9600840" cy="4114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1295280" y="6419520"/>
            <a:ext cx="5181120" cy="238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556120" y="6419520"/>
            <a:ext cx="1351080" cy="238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198440" y="6419520"/>
            <a:ext cx="698040" cy="238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1F8D766-6107-46AB-8855-4A4D441386B9}" type="slidenum">
              <a:rPr b="0" lang="sk-SK" sz="1100" spc="-1" strike="noStrike">
                <a:solidFill>
                  <a:srgbClr val="514a40"/>
                </a:solidFill>
                <a:latin typeface="Cambria"/>
                <a:ea typeface="Cambria"/>
              </a:rPr>
              <a:t>&lt;number&gt;</a:t>
            </a:fld>
            <a:endParaRPr b="0" lang="en-US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91;p1"/>
          <p:cNvSpPr txBox="1"/>
          <p:nvPr/>
        </p:nvSpPr>
        <p:spPr>
          <a:xfrm>
            <a:off x="800640" y="-310680"/>
            <a:ext cx="10464840" cy="274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sk-SK" sz="7200" spc="-1" strike="noStrike">
                <a:solidFill>
                  <a:srgbClr val="514a40"/>
                </a:solidFill>
                <a:latin typeface="Cambria"/>
                <a:ea typeface="Cambria"/>
              </a:rPr>
              <a:t>NEHEMIÁŠ A PASTORAČNÁ VÍZIA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Google Shape;92;p1"/>
          <p:cNvSpPr txBox="1"/>
          <p:nvPr/>
        </p:nvSpPr>
        <p:spPr>
          <a:xfrm>
            <a:off x="729360" y="2714040"/>
            <a:ext cx="10607040" cy="1664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k-SK" sz="3200" spc="-1" strike="noStrike">
                <a:solidFill>
                  <a:srgbClr val="7e3d1e"/>
                </a:solidFill>
                <a:latin typeface="Cambria"/>
                <a:ea typeface="Cambria"/>
              </a:rPr>
              <a:t>Cez biblickú postavu Nehemiáša uvažovať nad tým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k-SK" sz="3200" spc="-1" strike="noStrike">
                <a:solidFill>
                  <a:srgbClr val="7e3d1e"/>
                </a:solidFill>
                <a:latin typeface="Cambria"/>
                <a:ea typeface="Cambria"/>
              </a:rPr>
              <a:t>k čomu ma Pán vo farnosti pozýva a ako to uviesť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k-SK" sz="3200" spc="-1" strike="noStrike">
                <a:solidFill>
                  <a:srgbClr val="7e3d1e"/>
                </a:solidFill>
                <a:latin typeface="Cambria"/>
                <a:ea typeface="Cambria"/>
              </a:rPr>
              <a:t>do praxe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0" name="Google Shape;93;p1" descr="Jehovah's Witnesses—Official Website: jw.org | Jesus praying, Illustration,  Jehovah"/>
          <p:cNvPicPr/>
          <p:nvPr/>
        </p:nvPicPr>
        <p:blipFill>
          <a:blip r:embed="rId1"/>
          <a:stretch/>
        </p:blipFill>
        <p:spPr>
          <a:xfrm>
            <a:off x="6676920" y="4037400"/>
            <a:ext cx="5427720" cy="271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8;p2"/>
          <p:cNvSpPr txBox="1"/>
          <p:nvPr/>
        </p:nvSpPr>
        <p:spPr>
          <a:xfrm>
            <a:off x="1295280" y="11412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k-SK" sz="5400" spc="-1" strike="noStrike">
                <a:solidFill>
                  <a:srgbClr val="a85229"/>
                </a:solidFill>
                <a:latin typeface="Cambria"/>
                <a:ea typeface="Cambria"/>
              </a:rPr>
              <a:t>ÚVOD DO KURZU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Google Shape;99;p2"/>
          <p:cNvSpPr/>
          <p:nvPr/>
        </p:nvSpPr>
        <p:spPr>
          <a:xfrm>
            <a:off x="259560" y="1816560"/>
            <a:ext cx="4101120" cy="28137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2800" spc="-1" strike="noStrike">
                <a:solidFill>
                  <a:srgbClr val="ffffff"/>
                </a:solidFill>
                <a:latin typeface="Cambria"/>
                <a:ea typeface="Cambria"/>
              </a:rPr>
              <a:t>Cez postavu Nehemiáša sa učiť ako prijať víziu, ako ju komunikovať a ako ju realizovať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3" name="Google Shape;100;p2"/>
          <p:cNvSpPr/>
          <p:nvPr/>
        </p:nvSpPr>
        <p:spPr>
          <a:xfrm>
            <a:off x="5539680" y="2432520"/>
            <a:ext cx="59299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 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4" name="Google Shape;101;p2"/>
          <p:cNvSpPr/>
          <p:nvPr/>
        </p:nvSpPr>
        <p:spPr>
          <a:xfrm>
            <a:off x="4867200" y="1886400"/>
            <a:ext cx="931680" cy="28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Google Shape;102;p2"/>
          <p:cNvSpPr/>
          <p:nvPr/>
        </p:nvSpPr>
        <p:spPr>
          <a:xfrm>
            <a:off x="6067800" y="1826640"/>
            <a:ext cx="5126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Nachádzame sa okolo roku 445 pred Kristom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6" name="Google Shape;103;p2"/>
          <p:cNvSpPr/>
          <p:nvPr/>
        </p:nvSpPr>
        <p:spPr>
          <a:xfrm>
            <a:off x="4867200" y="2665800"/>
            <a:ext cx="931680" cy="28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Google Shape;104;p2"/>
          <p:cNvSpPr/>
          <p:nvPr/>
        </p:nvSpPr>
        <p:spPr>
          <a:xfrm>
            <a:off x="6048000" y="2661480"/>
            <a:ext cx="60940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Boh nekomunikuje cez patriarchov, chýbajú aj proroci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8" name="Google Shape;105;p2"/>
          <p:cNvSpPr/>
          <p:nvPr/>
        </p:nvSpPr>
        <p:spPr>
          <a:xfrm>
            <a:off x="4867200" y="3521880"/>
            <a:ext cx="931680" cy="28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Google Shape;106;p2"/>
          <p:cNvSpPr/>
          <p:nvPr/>
        </p:nvSpPr>
        <p:spPr>
          <a:xfrm>
            <a:off x="6019560" y="3458880"/>
            <a:ext cx="60940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Nehemiáš nedostáva poslanie cez žiadne mimoriadne znamenie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0" name="Google Shape;107;p2"/>
          <p:cNvSpPr/>
          <p:nvPr/>
        </p:nvSpPr>
        <p:spPr>
          <a:xfrm>
            <a:off x="4867200" y="4403880"/>
            <a:ext cx="931680" cy="28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Google Shape;108;p2"/>
          <p:cNvSpPr/>
          <p:nvPr/>
        </p:nvSpPr>
        <p:spPr>
          <a:xfrm>
            <a:off x="5969880" y="4276800"/>
            <a:ext cx="625032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Nehemiáš číta udalosti, vníma ako Boh pôsobí, číta Božie slovo a uvažuje, aký je Boží plán v danej situácii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2" name="Google Shape;109;p2"/>
          <p:cNvSpPr/>
          <p:nvPr/>
        </p:nvSpPr>
        <p:spPr>
          <a:xfrm>
            <a:off x="2103840" y="5189760"/>
            <a:ext cx="8957160" cy="11426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3600" spc="-1" strike="noStrike">
                <a:solidFill>
                  <a:srgbClr val="ffffff"/>
                </a:solidFill>
                <a:latin typeface="Cambria"/>
                <a:ea typeface="Cambria"/>
              </a:rPr>
              <a:t>Tak sa rodí v Nehemiášovom srdci vízia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3" name="Google Shape;110;p2"/>
          <p:cNvSpPr/>
          <p:nvPr/>
        </p:nvSpPr>
        <p:spPr>
          <a:xfrm>
            <a:off x="2601000" y="6374520"/>
            <a:ext cx="93834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k-SK" sz="1800" spc="-1" strike="noStrike">
                <a:solidFill>
                  <a:srgbClr val="514a40"/>
                </a:solidFill>
                <a:latin typeface="Cambria"/>
                <a:ea typeface="Cambria"/>
              </a:rPr>
              <a:t>(slovo vízia je biblický pojem, ktorý sa v 16. storočí začal používať aj profánne)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15;p3"/>
          <p:cNvSpPr txBox="1"/>
          <p:nvPr/>
        </p:nvSpPr>
        <p:spPr>
          <a:xfrm>
            <a:off x="835920" y="-5580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k-SK" sz="5400" spc="-1" strike="noStrike">
                <a:solidFill>
                  <a:srgbClr val="a85229"/>
                </a:solidFill>
                <a:latin typeface="Cambria"/>
                <a:ea typeface="Cambria"/>
              </a:rPr>
              <a:t>OBSAH KURZU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116;p3"/>
          <p:cNvSpPr/>
          <p:nvPr/>
        </p:nvSpPr>
        <p:spPr>
          <a:xfrm>
            <a:off x="4015800" y="2073600"/>
            <a:ext cx="3701520" cy="23522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800" spc="-1" strike="noStrike">
                <a:solidFill>
                  <a:srgbClr val="ffffff"/>
                </a:solidFill>
                <a:latin typeface="Cambria"/>
                <a:ea typeface="Cambria"/>
              </a:rPr>
              <a:t>Cez postavu Nehemiáša vnímať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6" name="Google Shape;117;p3"/>
          <p:cNvSpPr/>
          <p:nvPr/>
        </p:nvSpPr>
        <p:spPr>
          <a:xfrm>
            <a:off x="8040960" y="1365480"/>
            <a:ext cx="31312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1. Ako spoznať a prijať víziu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" name="Google Shape;118;p3"/>
          <p:cNvSpPr/>
          <p:nvPr/>
        </p:nvSpPr>
        <p:spPr>
          <a:xfrm>
            <a:off x="8268840" y="3204720"/>
            <a:ext cx="31312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2. Ako ju upresniť a definovať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8" name="Google Shape;119;p3"/>
          <p:cNvSpPr/>
          <p:nvPr/>
        </p:nvSpPr>
        <p:spPr>
          <a:xfrm>
            <a:off x="7667640" y="5054400"/>
            <a:ext cx="23853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3. Ako ju zdieľať iným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9" name="Google Shape;120;p3"/>
          <p:cNvSpPr/>
          <p:nvPr/>
        </p:nvSpPr>
        <p:spPr>
          <a:xfrm>
            <a:off x="3618720" y="5234040"/>
            <a:ext cx="315432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4. Ako pracovať s vnútorným a vonkajším odporom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0" name="Google Shape;121;p3"/>
          <p:cNvSpPr/>
          <p:nvPr/>
        </p:nvSpPr>
        <p:spPr>
          <a:xfrm>
            <a:off x="1206360" y="4650480"/>
            <a:ext cx="198612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5. Napĺňanie vízie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1" name="Google Shape;122;p3"/>
          <p:cNvSpPr/>
          <p:nvPr/>
        </p:nvSpPr>
        <p:spPr>
          <a:xfrm>
            <a:off x="1056960" y="3080520"/>
            <a:ext cx="216360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6. Upravenie vízie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2" name="Google Shape;123;p3"/>
          <p:cNvSpPr/>
          <p:nvPr/>
        </p:nvSpPr>
        <p:spPr>
          <a:xfrm>
            <a:off x="1347120" y="1432800"/>
            <a:ext cx="20480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514a40"/>
                </a:solidFill>
                <a:latin typeface="Cambria"/>
                <a:ea typeface="Cambria"/>
              </a:rPr>
              <a:t>7. Plodnosť vízie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3" name="Google Shape;124;p3"/>
          <p:cNvSpPr/>
          <p:nvPr/>
        </p:nvSpPr>
        <p:spPr>
          <a:xfrm rot="19974600">
            <a:off x="7855560" y="195300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Google Shape;125;p3"/>
          <p:cNvSpPr/>
          <p:nvPr/>
        </p:nvSpPr>
        <p:spPr>
          <a:xfrm>
            <a:off x="7863120" y="333972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Google Shape;126;p3"/>
          <p:cNvSpPr/>
          <p:nvPr/>
        </p:nvSpPr>
        <p:spPr>
          <a:xfrm rot="2955600">
            <a:off x="7397280" y="467172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127;p3"/>
          <p:cNvSpPr/>
          <p:nvPr/>
        </p:nvSpPr>
        <p:spPr>
          <a:xfrm rot="5400000">
            <a:off x="5144040" y="480564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Google Shape;128;p3"/>
          <p:cNvSpPr/>
          <p:nvPr/>
        </p:nvSpPr>
        <p:spPr>
          <a:xfrm rot="9429000">
            <a:off x="3251520" y="432792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129;p3"/>
          <p:cNvSpPr/>
          <p:nvPr/>
        </p:nvSpPr>
        <p:spPr>
          <a:xfrm rot="10800000">
            <a:off x="3151800" y="325008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Google Shape;130;p3"/>
          <p:cNvSpPr/>
          <p:nvPr/>
        </p:nvSpPr>
        <p:spPr>
          <a:xfrm rot="12442200">
            <a:off x="3394800" y="1863000"/>
            <a:ext cx="541080" cy="264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35;p4"/>
          <p:cNvSpPr txBox="1"/>
          <p:nvPr/>
        </p:nvSpPr>
        <p:spPr>
          <a:xfrm>
            <a:off x="129528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2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sk-SK" sz="5400" spc="-1" strike="noStrike">
                <a:solidFill>
                  <a:srgbClr val="a85229"/>
                </a:solidFill>
                <a:latin typeface="Cambria"/>
                <a:ea typeface="Cambria"/>
              </a:rPr>
              <a:t>METODIKA PRÁCE – CELÝ KURZ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Google Shape;136;p4"/>
          <p:cNvSpPr txBox="1"/>
          <p:nvPr/>
        </p:nvSpPr>
        <p:spPr>
          <a:xfrm>
            <a:off x="1295280" y="1828800"/>
            <a:ext cx="9898920" cy="4278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74320" indent="-214920">
              <a:lnSpc>
                <a:spcPct val="100000"/>
              </a:lnSpc>
              <a:buClr>
                <a:srgbClr val="a85229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ročný kurz: od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októbra 2021</a:t>
            </a: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 do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júna 2022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209160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214920">
              <a:lnSpc>
                <a:spcPct val="10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úvodná prednáška –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2 dni prezenčne</a:t>
            </a: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: 11. - 12. 10.2021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214920">
              <a:lnSpc>
                <a:spcPct val="10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5 cyklov spočívajúci v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uvádzaní počutého do života</a:t>
            </a: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 – dĺžka 1 a pol mesiaca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214920">
              <a:lnSpc>
                <a:spcPct val="10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záverečné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hodnotiace stretnutie </a:t>
            </a: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– 1 deň – </a:t>
            </a:r>
            <a:r>
              <a:rPr b="1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prezenčne</a:t>
            </a:r>
            <a:r>
              <a:rPr b="0" lang="sk-SK" sz="2800" spc="-1" strike="noStrike">
                <a:solidFill>
                  <a:srgbClr val="514a40"/>
                </a:solidFill>
                <a:latin typeface="Cambria"/>
                <a:ea typeface="Cambria"/>
              </a:rPr>
              <a:t> – polovica júna 2022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50400"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74320" indent="-50400"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41;p5"/>
          <p:cNvSpPr txBox="1"/>
          <p:nvPr/>
        </p:nvSpPr>
        <p:spPr>
          <a:xfrm>
            <a:off x="680400" y="0"/>
            <a:ext cx="1083096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sk-SK" sz="4900" spc="-1" strike="noStrike">
                <a:solidFill>
                  <a:srgbClr val="a85229"/>
                </a:solidFill>
                <a:latin typeface="Cambria"/>
                <a:ea typeface="Cambria"/>
              </a:rPr>
              <a:t>METODIKA PRÁCE  - JEDNOTLIVÉ CYKLY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Google Shape;142;p5"/>
          <p:cNvSpPr/>
          <p:nvPr/>
        </p:nvSpPr>
        <p:spPr>
          <a:xfrm>
            <a:off x="372960" y="1438200"/>
            <a:ext cx="3506400" cy="23788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Vypočutie si prednášky – prvá prednáška bude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na prezenčnom stretnutí, ostatné budete dostávať mailom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Google Shape;143;p5"/>
          <p:cNvSpPr/>
          <p:nvPr/>
        </p:nvSpPr>
        <p:spPr>
          <a:xfrm>
            <a:off x="4935960" y="1598040"/>
            <a:ext cx="3017880" cy="205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6e69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Zamyslenie sa nad tým,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čo chcem uviesť do života – stanovenie cieľa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Google Shape;144;p5"/>
          <p:cNvSpPr/>
          <p:nvPr/>
        </p:nvSpPr>
        <p:spPr>
          <a:xfrm>
            <a:off x="9398880" y="1857600"/>
            <a:ext cx="2165760" cy="17575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Jeden a pol mesiaca uvádzania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do života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Google Shape;145;p5"/>
          <p:cNvSpPr/>
          <p:nvPr/>
        </p:nvSpPr>
        <p:spPr>
          <a:xfrm rot="16200000">
            <a:off x="4168080" y="2463840"/>
            <a:ext cx="363600" cy="576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Google Shape;146;p5"/>
          <p:cNvSpPr/>
          <p:nvPr/>
        </p:nvSpPr>
        <p:spPr>
          <a:xfrm rot="16200000">
            <a:off x="8494560" y="2450520"/>
            <a:ext cx="363600" cy="576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Google Shape;147;p5"/>
          <p:cNvSpPr/>
          <p:nvPr/>
        </p:nvSpPr>
        <p:spPr>
          <a:xfrm>
            <a:off x="9032760" y="4330080"/>
            <a:ext cx="2538720" cy="151776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>
            <a:solidFill>
              <a:srgbClr val="56798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Osobná bilancia toho, čo sa podarilo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Google Shape;148;p5"/>
          <p:cNvSpPr/>
          <p:nvPr/>
        </p:nvSpPr>
        <p:spPr>
          <a:xfrm rot="5400000">
            <a:off x="8398800" y="4856040"/>
            <a:ext cx="363600" cy="576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Google Shape;149;p5"/>
          <p:cNvSpPr/>
          <p:nvPr/>
        </p:nvSpPr>
        <p:spPr>
          <a:xfrm rot="5400000">
            <a:off x="11329200" y="3693960"/>
            <a:ext cx="1024920" cy="552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Google Shape;150;p5"/>
          <p:cNvSpPr/>
          <p:nvPr/>
        </p:nvSpPr>
        <p:spPr>
          <a:xfrm>
            <a:off x="6544080" y="4421160"/>
            <a:ext cx="1665360" cy="15177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>
            <a:solidFill>
              <a:srgbClr val="5e795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Zdieľanie sa  v trojici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Google Shape;151;p5"/>
          <p:cNvSpPr/>
          <p:nvPr/>
        </p:nvSpPr>
        <p:spPr>
          <a:xfrm rot="5400000">
            <a:off x="5881320" y="4891680"/>
            <a:ext cx="363600" cy="576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152;p5"/>
          <p:cNvSpPr/>
          <p:nvPr/>
        </p:nvSpPr>
        <p:spPr>
          <a:xfrm>
            <a:off x="3493800" y="4486680"/>
            <a:ext cx="2116080" cy="138672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Kontaktovanie supervízora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4" name="Google Shape;153;p5"/>
          <p:cNvSpPr/>
          <p:nvPr/>
        </p:nvSpPr>
        <p:spPr>
          <a:xfrm rot="5400000">
            <a:off x="2831400" y="4949280"/>
            <a:ext cx="363600" cy="576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154;p5"/>
          <p:cNvSpPr/>
          <p:nvPr/>
        </p:nvSpPr>
        <p:spPr>
          <a:xfrm>
            <a:off x="144000" y="4181400"/>
            <a:ext cx="2482920" cy="197712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rgbClr val="63465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Vypočutie si novej prednášky – nový cyklus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59;p6"/>
          <p:cNvSpPr txBox="1"/>
          <p:nvPr/>
        </p:nvSpPr>
        <p:spPr>
          <a:xfrm>
            <a:off x="2414160" y="17676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sk-SK" sz="4400" spc="-1" strike="noStrike">
                <a:solidFill>
                  <a:srgbClr val="a85229"/>
                </a:solidFill>
                <a:latin typeface="Cambria"/>
                <a:ea typeface="Cambria"/>
              </a:rPr>
              <a:t>SPÔSOB PRÁCE V TROJICI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Google Shape;160;p6"/>
          <p:cNvSpPr/>
          <p:nvPr/>
        </p:nvSpPr>
        <p:spPr>
          <a:xfrm>
            <a:off x="10014120" y="924120"/>
            <a:ext cx="1439280" cy="1455480"/>
          </a:xfrm>
          <a:prstGeom prst="ellipse">
            <a:avLst/>
          </a:prstGeom>
          <a:solidFill>
            <a:srgbClr val="eaea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Google Shape;161;p6" descr=""/>
          <p:cNvPicPr/>
          <p:nvPr/>
        </p:nvPicPr>
        <p:blipFill>
          <a:blip r:embed="rId1"/>
          <a:stretch/>
        </p:blipFill>
        <p:spPr>
          <a:xfrm>
            <a:off x="11187000" y="1240200"/>
            <a:ext cx="915120" cy="106308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162;p6" descr=""/>
          <p:cNvPicPr/>
          <p:nvPr/>
        </p:nvPicPr>
        <p:blipFill>
          <a:blip r:embed="rId2"/>
          <a:stretch/>
        </p:blipFill>
        <p:spPr>
          <a:xfrm>
            <a:off x="10729440" y="50400"/>
            <a:ext cx="915120" cy="106308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163;p6" descr=""/>
          <p:cNvPicPr/>
          <p:nvPr/>
        </p:nvPicPr>
        <p:blipFill>
          <a:blip r:embed="rId3"/>
          <a:stretch/>
        </p:blipFill>
        <p:spPr>
          <a:xfrm>
            <a:off x="9496800" y="382680"/>
            <a:ext cx="915120" cy="106308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164;p6"/>
          <p:cNvSpPr/>
          <p:nvPr/>
        </p:nvSpPr>
        <p:spPr>
          <a:xfrm>
            <a:off x="354600" y="179964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Google Shape;165;p6"/>
          <p:cNvSpPr/>
          <p:nvPr/>
        </p:nvSpPr>
        <p:spPr>
          <a:xfrm>
            <a:off x="1380960" y="1771920"/>
            <a:ext cx="79603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Priateľské prostredie, kde sú všetci traja na rovnakej úrovni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43" name="Google Shape;166;p6"/>
          <p:cNvSpPr/>
          <p:nvPr/>
        </p:nvSpPr>
        <p:spPr>
          <a:xfrm>
            <a:off x="354600" y="243072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Google Shape;167;p6"/>
          <p:cNvSpPr/>
          <p:nvPr/>
        </p:nvSpPr>
        <p:spPr>
          <a:xfrm>
            <a:off x="347400" y="306216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168;p6"/>
          <p:cNvSpPr/>
          <p:nvPr/>
        </p:nvSpPr>
        <p:spPr>
          <a:xfrm>
            <a:off x="342360" y="369360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Google Shape;169;p6"/>
          <p:cNvSpPr/>
          <p:nvPr/>
        </p:nvSpPr>
        <p:spPr>
          <a:xfrm>
            <a:off x="345240" y="494712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170;p6"/>
          <p:cNvSpPr/>
          <p:nvPr/>
        </p:nvSpPr>
        <p:spPr>
          <a:xfrm>
            <a:off x="367200" y="432036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Google Shape;171;p6"/>
          <p:cNvSpPr/>
          <p:nvPr/>
        </p:nvSpPr>
        <p:spPr>
          <a:xfrm>
            <a:off x="342360" y="5583240"/>
            <a:ext cx="783000" cy="36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172;p6"/>
          <p:cNvSpPr/>
          <p:nvPr/>
        </p:nvSpPr>
        <p:spPr>
          <a:xfrm>
            <a:off x="1416600" y="2354400"/>
            <a:ext cx="8597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Dĺžka stretnutia hodina a pol - má presný začiatok a koniec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0" name="Google Shape;173;p6"/>
          <p:cNvSpPr/>
          <p:nvPr/>
        </p:nvSpPr>
        <p:spPr>
          <a:xfrm>
            <a:off x="1380960" y="3062160"/>
            <a:ext cx="609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Stretnutie je buď prezenčne, alebo online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1" name="Google Shape;174;p6"/>
          <p:cNvSpPr/>
          <p:nvPr/>
        </p:nvSpPr>
        <p:spPr>
          <a:xfrm>
            <a:off x="1347120" y="3693600"/>
            <a:ext cx="76802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Môžete sa prihlásiť sami, alebo hneď už ako trojica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Google Shape;175;p6"/>
          <p:cNvSpPr/>
          <p:nvPr/>
        </p:nvSpPr>
        <p:spPr>
          <a:xfrm>
            <a:off x="1347120" y="4291200"/>
            <a:ext cx="98395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Zmysel trojice: navzájom sa počúvať, inšpirovať sa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3" name="Google Shape;176;p6"/>
          <p:cNvSpPr/>
          <p:nvPr/>
        </p:nvSpPr>
        <p:spPr>
          <a:xfrm>
            <a:off x="1347120" y="4947120"/>
            <a:ext cx="609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Rozmer vykazateľnosti – vydať odpočet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4" name="Google Shape;177;p6"/>
          <p:cNvSpPr/>
          <p:nvPr/>
        </p:nvSpPr>
        <p:spPr>
          <a:xfrm>
            <a:off x="1347120" y="5535720"/>
            <a:ext cx="101062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Ocenenie toho, čo sa druhým podarilo –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zákaz kritiky seba, alebo druhých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82;p7"/>
          <p:cNvSpPr txBox="1"/>
          <p:nvPr/>
        </p:nvSpPr>
        <p:spPr>
          <a:xfrm>
            <a:off x="3227040" y="-21852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sk-SK" sz="4800" spc="-1" strike="noStrike">
                <a:solidFill>
                  <a:srgbClr val="a85229"/>
                </a:solidFill>
                <a:latin typeface="Cambria"/>
                <a:ea typeface="Cambria"/>
              </a:rPr>
              <a:t>ČASOVÁ DOTÁCIA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Google Shape;183;p7"/>
          <p:cNvSpPr/>
          <p:nvPr/>
        </p:nvSpPr>
        <p:spPr>
          <a:xfrm>
            <a:off x="4469760" y="1401120"/>
            <a:ext cx="6365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Úvodné stretnutie - október 2021 -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2 dni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57" name="Google Shape;184;p7" descr="Hodiny Den Hodina - Vektorová grafika zdarma na Pixabay"/>
          <p:cNvPicPr/>
          <p:nvPr/>
        </p:nvPicPr>
        <p:blipFill>
          <a:blip r:embed="rId1"/>
          <a:stretch/>
        </p:blipFill>
        <p:spPr>
          <a:xfrm>
            <a:off x="3432960" y="1194480"/>
            <a:ext cx="874800" cy="8748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185;p7" descr="Hodiny Den Hodina - Vektorová grafika zdarma na Pixabay"/>
          <p:cNvPicPr/>
          <p:nvPr/>
        </p:nvPicPr>
        <p:blipFill>
          <a:blip r:embed="rId2"/>
          <a:stretch/>
        </p:blipFill>
        <p:spPr>
          <a:xfrm>
            <a:off x="3657240" y="2504520"/>
            <a:ext cx="457560" cy="45756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186;p7"/>
          <p:cNvSpPr/>
          <p:nvPr/>
        </p:nvSpPr>
        <p:spPr>
          <a:xfrm>
            <a:off x="198360" y="2561400"/>
            <a:ext cx="3129120" cy="1734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7a3b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800" spc="-1" strike="noStrike">
                <a:solidFill>
                  <a:srgbClr val="ffffff"/>
                </a:solidFill>
                <a:latin typeface="Cambria"/>
                <a:ea typeface="Cambria"/>
              </a:rPr>
              <a:t>Jednotlivé cykly - je ich 5, dĺžka cyklu: 1,5 mesiaca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0" name="Google Shape;187;p7" descr="Hodiny Den Hodina - Vektorová grafika zdarma na Pixabay"/>
          <p:cNvPicPr/>
          <p:nvPr/>
        </p:nvPicPr>
        <p:blipFill>
          <a:blip r:embed="rId3"/>
          <a:stretch/>
        </p:blipFill>
        <p:spPr>
          <a:xfrm>
            <a:off x="3678840" y="3214800"/>
            <a:ext cx="457560" cy="45756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188;p7" descr="Hodiny Den Hodina - Vektorová grafika zdarma na Pixabay"/>
          <p:cNvPicPr/>
          <p:nvPr/>
        </p:nvPicPr>
        <p:blipFill>
          <a:blip r:embed="rId4"/>
          <a:stretch/>
        </p:blipFill>
        <p:spPr>
          <a:xfrm>
            <a:off x="3617280" y="4013280"/>
            <a:ext cx="581400" cy="58140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189;p7"/>
          <p:cNvSpPr/>
          <p:nvPr/>
        </p:nvSpPr>
        <p:spPr>
          <a:xfrm>
            <a:off x="4286520" y="2502360"/>
            <a:ext cx="7446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Vypočutie si online prednášky – približne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30 min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3" name="Google Shape;190;p7"/>
          <p:cNvSpPr/>
          <p:nvPr/>
        </p:nvSpPr>
        <p:spPr>
          <a:xfrm>
            <a:off x="4286520" y="3141720"/>
            <a:ext cx="770688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Stanovenie si úlohy čo chcem uvádzať do života + vyhodnotenie úlohy – približne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30 min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4" name="Google Shape;191;p7"/>
          <p:cNvSpPr/>
          <p:nvPr/>
        </p:nvSpPr>
        <p:spPr>
          <a:xfrm>
            <a:off x="4286520" y="4073040"/>
            <a:ext cx="6413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Stretnutie v trojici  -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90 min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5" name="Google Shape;192;p7" descr="Hodiny Den Hodina - Vektorová grafika zdarma na Pixabay"/>
          <p:cNvPicPr/>
          <p:nvPr/>
        </p:nvPicPr>
        <p:blipFill>
          <a:blip r:embed="rId5"/>
          <a:stretch/>
        </p:blipFill>
        <p:spPr>
          <a:xfrm>
            <a:off x="3411360" y="5041080"/>
            <a:ext cx="874800" cy="874800"/>
          </a:xfrm>
          <a:prstGeom prst="rect">
            <a:avLst/>
          </a:prstGeom>
          <a:ln w="0">
            <a:noFill/>
          </a:ln>
        </p:spPr>
      </p:pic>
      <p:sp>
        <p:nvSpPr>
          <p:cNvPr id="166" name="Google Shape;193;p7"/>
          <p:cNvSpPr/>
          <p:nvPr/>
        </p:nvSpPr>
        <p:spPr>
          <a:xfrm>
            <a:off x="4286520" y="5226120"/>
            <a:ext cx="825588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Záverečné vyhodnocovacie stretnutie – polovica júna 2022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 </a:t>
            </a:r>
            <a:r>
              <a:rPr b="1" lang="sk-SK" sz="2400" spc="-1" strike="noStrike">
                <a:solidFill>
                  <a:srgbClr val="514a40"/>
                </a:solidFill>
                <a:latin typeface="Cambria"/>
                <a:ea typeface="Cambria"/>
              </a:rPr>
              <a:t>1 deň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Google Shape;194;p7"/>
          <p:cNvSpPr/>
          <p:nvPr/>
        </p:nvSpPr>
        <p:spPr>
          <a:xfrm>
            <a:off x="624240" y="6362280"/>
            <a:ext cx="1110852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spcAft>
                <a:spcPts val="1400"/>
              </a:spcAft>
              <a:tabLst>
                <a:tab algn="l" pos="0"/>
              </a:tabLst>
            </a:pPr>
            <a:r>
              <a:rPr b="0" lang="sk-SK" sz="1600" spc="-1" strike="noStrike">
                <a:solidFill>
                  <a:srgbClr val="000000"/>
                </a:solidFill>
                <a:latin typeface="Calibri"/>
                <a:ea typeface="Calibri"/>
              </a:rPr>
              <a:t>Kurz si nevyžaduje zavedenie žiadnej novej aktivity do života kňaza, ale vďaka nemu môže oveľa efektívnejšie vykonávať to, čo už robí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8" name="Google Shape;195;p7"/>
          <p:cNvSpPr/>
          <p:nvPr/>
        </p:nvSpPr>
        <p:spPr>
          <a:xfrm>
            <a:off x="13415040" y="4867560"/>
            <a:ext cx="9634320" cy="11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200;p8"/>
          <p:cNvSpPr txBox="1"/>
          <p:nvPr/>
        </p:nvSpPr>
        <p:spPr>
          <a:xfrm>
            <a:off x="1295280" y="61164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sk-SK" sz="4800" spc="-1" strike="noStrike">
                <a:solidFill>
                  <a:srgbClr val="a85229"/>
                </a:solidFill>
                <a:latin typeface="Cambria"/>
                <a:ea typeface="Cambria"/>
              </a:rPr>
              <a:t>DYNAMIKA UČIACEHO SA TRIA</a:t>
            </a:r>
            <a:br/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Google Shape;201;p8"/>
          <p:cNvSpPr/>
          <p:nvPr/>
        </p:nvSpPr>
        <p:spPr>
          <a:xfrm>
            <a:off x="5045760" y="3647520"/>
            <a:ext cx="1439280" cy="1455480"/>
          </a:xfrm>
          <a:prstGeom prst="ellipse">
            <a:avLst/>
          </a:prstGeom>
          <a:solidFill>
            <a:srgbClr val="eaea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Google Shape;202;p8" descr=""/>
          <p:cNvPicPr/>
          <p:nvPr/>
        </p:nvPicPr>
        <p:blipFill>
          <a:blip r:embed="rId1"/>
          <a:stretch/>
        </p:blipFill>
        <p:spPr>
          <a:xfrm>
            <a:off x="4360320" y="3698640"/>
            <a:ext cx="915120" cy="106308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203;p8" descr=""/>
          <p:cNvPicPr/>
          <p:nvPr/>
        </p:nvPicPr>
        <p:blipFill>
          <a:blip r:embed="rId2"/>
          <a:stretch/>
        </p:blipFill>
        <p:spPr>
          <a:xfrm>
            <a:off x="5307840" y="2878920"/>
            <a:ext cx="915120" cy="106308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204;p8" descr=""/>
          <p:cNvPicPr/>
          <p:nvPr/>
        </p:nvPicPr>
        <p:blipFill>
          <a:blip r:embed="rId3"/>
          <a:stretch/>
        </p:blipFill>
        <p:spPr>
          <a:xfrm>
            <a:off x="6107400" y="3386520"/>
            <a:ext cx="915120" cy="1063080"/>
          </a:xfrm>
          <a:prstGeom prst="rect">
            <a:avLst/>
          </a:prstGeom>
          <a:ln w="0">
            <a:noFill/>
          </a:ln>
        </p:spPr>
      </p:pic>
      <p:sp>
        <p:nvSpPr>
          <p:cNvPr id="174" name="Google Shape;205;p8"/>
          <p:cNvSpPr/>
          <p:nvPr/>
        </p:nvSpPr>
        <p:spPr>
          <a:xfrm rot="21599400">
            <a:off x="2201760" y="1948680"/>
            <a:ext cx="2445840" cy="149184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000" spc="-1" strike="noStrike">
                <a:solidFill>
                  <a:srgbClr val="ffffff"/>
                </a:solidFill>
                <a:latin typeface="Arial"/>
                <a:ea typeface="Arial"/>
              </a:rPr>
              <a:t>1. Vypočuť </a:t>
            </a:r>
            <a:r>
              <a:rPr b="1" lang="sk-SK" sz="1800" spc="-1" strike="noStrike">
                <a:solidFill>
                  <a:srgbClr val="ffffff"/>
                </a:solidFill>
                <a:latin typeface="Arial"/>
                <a:ea typeface="Arial"/>
              </a:rPr>
              <a:t>prednášku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Google Shape;206;p8"/>
          <p:cNvSpPr/>
          <p:nvPr/>
        </p:nvSpPr>
        <p:spPr>
          <a:xfrm rot="16800">
            <a:off x="4821120" y="1257840"/>
            <a:ext cx="2421360" cy="14976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2.</a:t>
            </a:r>
            <a:r>
              <a:rPr b="1" lang="sk-SK" sz="2000" spc="-1" strike="noStrike">
                <a:solidFill>
                  <a:srgbClr val="ffffff"/>
                </a:solidFill>
                <a:latin typeface="Arial"/>
                <a:ea typeface="Arial"/>
              </a:rPr>
              <a:t>Obohatiť sa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200" spc="-1" strike="noStrike">
                <a:solidFill>
                  <a:srgbClr val="ffffff"/>
                </a:solidFill>
                <a:latin typeface="Arial"/>
                <a:ea typeface="Arial"/>
              </a:rPr>
              <a:t>biblický modelom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6" name="Google Shape;207;p8"/>
          <p:cNvSpPr/>
          <p:nvPr/>
        </p:nvSpPr>
        <p:spPr>
          <a:xfrm>
            <a:off x="7508880" y="1980720"/>
            <a:ext cx="2445840" cy="149184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3. Zvoliť si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400" spc="-1" strike="noStrike">
                <a:solidFill>
                  <a:srgbClr val="ffffff"/>
                </a:solidFill>
                <a:latin typeface="Arial"/>
                <a:ea typeface="Arial"/>
              </a:rPr>
              <a:t>oblasť v pastorácii, ktorú chcem uviesť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400" spc="-1" strike="noStrike">
                <a:solidFill>
                  <a:srgbClr val="ffffff"/>
                </a:solidFill>
                <a:latin typeface="Arial"/>
                <a:ea typeface="Arial"/>
              </a:rPr>
              <a:t>do praxe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7" name="Google Shape;208;p8"/>
          <p:cNvSpPr/>
          <p:nvPr/>
        </p:nvSpPr>
        <p:spPr>
          <a:xfrm>
            <a:off x="7595280" y="3612960"/>
            <a:ext cx="2585520" cy="149004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4. Uvádzať </a:t>
            </a:r>
            <a:r>
              <a:rPr b="0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do života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8" name="Google Shape;209;p8"/>
          <p:cNvSpPr/>
          <p:nvPr/>
        </p:nvSpPr>
        <p:spPr>
          <a:xfrm rot="21549600">
            <a:off x="6430680" y="5178960"/>
            <a:ext cx="2445840" cy="149004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5. Osobná bilancia 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200" spc="-1" strike="noStrike">
                <a:solidFill>
                  <a:srgbClr val="ffffff"/>
                </a:solidFill>
                <a:latin typeface="Arial"/>
                <a:ea typeface="Arial"/>
              </a:rPr>
              <a:t>toho, čo sa podarilo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9" name="Google Shape;210;p8"/>
          <p:cNvSpPr/>
          <p:nvPr/>
        </p:nvSpPr>
        <p:spPr>
          <a:xfrm rot="7200">
            <a:off x="3647880" y="5242320"/>
            <a:ext cx="2445840" cy="149184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200" spc="-1" strike="noStrike">
                <a:solidFill>
                  <a:srgbClr val="ffffff"/>
                </a:solidFill>
                <a:latin typeface="Arial"/>
                <a:ea typeface="Arial"/>
              </a:rPr>
              <a:t>6. Zdieľanie sa v triu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80" name="Google Shape;211;p8"/>
          <p:cNvSpPr/>
          <p:nvPr/>
        </p:nvSpPr>
        <p:spPr>
          <a:xfrm rot="21554400">
            <a:off x="943560" y="3677400"/>
            <a:ext cx="3149640" cy="17856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9279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100" spc="-1" strike="noStrike">
                <a:solidFill>
                  <a:srgbClr val="ffffff"/>
                </a:solidFill>
                <a:latin typeface="Arial"/>
                <a:ea typeface="Arial"/>
              </a:rPr>
              <a:t>7. Do-prevádzanie</a:t>
            </a:r>
            <a:endParaRPr b="0" lang="en-US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1400" spc="-1" strike="noStrike">
                <a:solidFill>
                  <a:srgbClr val="ffffff"/>
                </a:solidFill>
                <a:latin typeface="Arial"/>
                <a:ea typeface="Arial"/>
              </a:rPr>
              <a:t>supervízorom</a:t>
            </a:r>
            <a:r>
              <a:rPr b="0" lang="sk-SK" sz="1400" spc="-1" strike="noStrike">
                <a:solidFill>
                  <a:srgbClr val="ffffff"/>
                </a:solidFill>
                <a:latin typeface="Arial"/>
                <a:ea typeface="Arial"/>
              </a:rPr>
              <a:t>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1" name="Google Shape;212;p8"/>
          <p:cNvSpPr/>
          <p:nvPr/>
        </p:nvSpPr>
        <p:spPr>
          <a:xfrm>
            <a:off x="8760600" y="5175720"/>
            <a:ext cx="357912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3200" spc="-1" strike="noStrike">
                <a:solidFill>
                  <a:srgbClr val="75624d"/>
                </a:solidFill>
                <a:latin typeface="Arial"/>
                <a:ea typeface="Arial"/>
              </a:rPr>
              <a:t>Cesta osobného a pastoračného obrátenia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LibreOffice/7.1.4.2$Linux_X86_64 LibreOffice_project/10$Build-2</Application>
  <AppVersion>15.0000</AppVersion>
  <Words>482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2021-03-22T17:21:21Z</dcterms:created>
  <dc:creator>Barbora Kanávorová</dc:creator>
  <dc:description/>
  <dc:language>en-US</dc:language>
  <cp:lastModifiedBy>HP</cp:lastModifiedBy>
  <dcterms:modified xsi:type="dcterms:W3CDTF">2021-06-21T12:56:21Z</dcterms:modified>
  <cp:revision>1</cp:revision>
  <dc:subject/>
  <dc:title>NEHEMIÁŠ A PASTORAČNÁ VÍZIA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Notes">
    <vt:i4>8</vt:i4>
  </property>
  <property fmtid="{D5CDD505-2E9C-101B-9397-08002B2CF9AE}" pid="4" name="PresentationFormat">
    <vt:lpwstr>Vlastná</vt:lpwstr>
  </property>
  <property fmtid="{D5CDD505-2E9C-101B-9397-08002B2CF9AE}" pid="5" name="Slides">
    <vt:i4>8</vt:i4>
  </property>
</Properties>
</file>